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Inter"/>
      <p:regular r:id="rId25"/>
      <p:bold r:id="rId26"/>
      <p:italic r:id="rId27"/>
      <p:boldItalic r:id="rId28"/>
    </p:embeddedFont>
    <p:embeddedFont>
      <p:font typeface="Bebas Neue"/>
      <p:regular r:id="rId29"/>
    </p:embeddedFont>
    <p:embeddedFont>
      <p:font typeface="PT Sans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jtFO8sDN9n7yfqNlsYADtX2xsS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Inter-boldItalic.fntdata"/><Relationship Id="rId27" Type="http://schemas.openxmlformats.org/officeDocument/2006/relationships/font" Target="fonts/Int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11" Type="http://schemas.openxmlformats.org/officeDocument/2006/relationships/slide" Target="slides/slide7.xml"/><Relationship Id="rId33" Type="http://schemas.openxmlformats.org/officeDocument/2006/relationships/font" Target="fonts/PTSans-boldItalic.fntdata"/><Relationship Id="rId10" Type="http://schemas.openxmlformats.org/officeDocument/2006/relationships/slide" Target="slides/slide6.xml"/><Relationship Id="rId32" Type="http://schemas.openxmlformats.org/officeDocument/2006/relationships/font" Target="fonts/PTSans-italic.fntdata"/><Relationship Id="rId13" Type="http://schemas.openxmlformats.org/officeDocument/2006/relationships/slide" Target="slides/slide9.xml"/><Relationship Id="rId35" Type="http://schemas.openxmlformats.org/officeDocument/2006/relationships/font" Target="fonts/RobotoMono-bold.fntdata"/><Relationship Id="rId12" Type="http://schemas.openxmlformats.org/officeDocument/2006/relationships/slide" Target="slides/slide8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ono-italic.fntdata"/><Relationship Id="rId17" Type="http://schemas.openxmlformats.org/officeDocument/2006/relationships/font" Target="fonts/ProximaNova-regular.fntdata"/><Relationship Id="rId16" Type="http://schemas.openxmlformats.org/officeDocument/2006/relationships/slide" Target="slides/slide12.xml"/><Relationship Id="rId38" Type="http://customschemas.google.com/relationships/presentationmetadata" Target="metadata"/><Relationship Id="rId19" Type="http://schemas.openxmlformats.org/officeDocument/2006/relationships/font" Target="fonts/ProximaNova-italic.fntdata"/><Relationship Id="rId18" Type="http://schemas.openxmlformats.org/officeDocument/2006/relationships/font" Target="fonts/ProximaNova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1d9d118c0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01d9d118c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ff9a7db458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ff9a7db45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429476786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2242947678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d037a52ff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fd037a52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492f9cab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2492f9cab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c26bd5d8b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2fc26bd5d8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f9a7db458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ff9a7db45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ff9a7db458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ff9a7db45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4"/>
          <p:cNvSpPr txBox="1"/>
          <p:nvPr>
            <p:ph hasCustomPrompt="1" type="title"/>
          </p:nvPr>
        </p:nvSpPr>
        <p:spPr>
          <a:xfrm>
            <a:off x="1762950" y="2167788"/>
            <a:ext cx="5618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1" i="0" sz="7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24"/>
          <p:cNvSpPr txBox="1"/>
          <p:nvPr>
            <p:ph idx="1" type="subTitle"/>
          </p:nvPr>
        </p:nvSpPr>
        <p:spPr>
          <a:xfrm>
            <a:off x="1762950" y="3088213"/>
            <a:ext cx="5618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5"/>
          <p:cNvSpPr txBox="1"/>
          <p:nvPr>
            <p:ph type="title"/>
          </p:nvPr>
        </p:nvSpPr>
        <p:spPr>
          <a:xfrm>
            <a:off x="2223600" y="55929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25"/>
          <p:cNvSpPr txBox="1"/>
          <p:nvPr>
            <p:ph idx="1" type="subTitle"/>
          </p:nvPr>
        </p:nvSpPr>
        <p:spPr>
          <a:xfrm>
            <a:off x="2223600" y="1328198"/>
            <a:ext cx="46968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5" name="Google Shape;65;p25"/>
          <p:cNvSpPr txBox="1"/>
          <p:nvPr>
            <p:ph idx="2" type="title"/>
          </p:nvPr>
        </p:nvSpPr>
        <p:spPr>
          <a:xfrm>
            <a:off x="2223600" y="191155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5"/>
          <p:cNvSpPr txBox="1"/>
          <p:nvPr>
            <p:ph idx="3" type="subTitle"/>
          </p:nvPr>
        </p:nvSpPr>
        <p:spPr>
          <a:xfrm>
            <a:off x="2223600" y="2680454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7" name="Google Shape;67;p25"/>
          <p:cNvSpPr txBox="1"/>
          <p:nvPr>
            <p:ph idx="4" type="title"/>
          </p:nvPr>
        </p:nvSpPr>
        <p:spPr>
          <a:xfrm>
            <a:off x="2223600" y="326380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5"/>
          <p:cNvSpPr txBox="1"/>
          <p:nvPr>
            <p:ph idx="5" type="subTitle"/>
          </p:nvPr>
        </p:nvSpPr>
        <p:spPr>
          <a:xfrm>
            <a:off x="2223600" y="4032710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6"/>
          <p:cNvSpPr txBox="1"/>
          <p:nvPr>
            <p:ph type="title"/>
          </p:nvPr>
        </p:nvSpPr>
        <p:spPr>
          <a:xfrm>
            <a:off x="5171488" y="933275"/>
            <a:ext cx="31437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6"/>
          <p:cNvSpPr txBox="1"/>
          <p:nvPr>
            <p:ph idx="1" type="subTitle"/>
          </p:nvPr>
        </p:nvSpPr>
        <p:spPr>
          <a:xfrm>
            <a:off x="5171488" y="3090350"/>
            <a:ext cx="31437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26"/>
          <p:cNvSpPr/>
          <p:nvPr>
            <p:ph idx="2" type="pic"/>
          </p:nvPr>
        </p:nvSpPr>
        <p:spPr>
          <a:xfrm>
            <a:off x="828813" y="994525"/>
            <a:ext cx="4008900" cy="315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/>
          <p:nvPr>
            <p:ph type="title"/>
          </p:nvPr>
        </p:nvSpPr>
        <p:spPr>
          <a:xfrm>
            <a:off x="2268125" y="1651900"/>
            <a:ext cx="46077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9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/>
          <p:nvPr>
            <p:ph idx="1" type="subTitle"/>
          </p:nvPr>
        </p:nvSpPr>
        <p:spPr>
          <a:xfrm>
            <a:off x="4629344" y="1608575"/>
            <a:ext cx="37947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0"/>
          <p:cNvSpPr txBox="1"/>
          <p:nvPr>
            <p:ph idx="2" type="subTitle"/>
          </p:nvPr>
        </p:nvSpPr>
        <p:spPr>
          <a:xfrm>
            <a:off x="720256" y="1608575"/>
            <a:ext cx="3794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0"/>
          <p:cNvSpPr txBox="1"/>
          <p:nvPr>
            <p:ph idx="3" type="subTitle"/>
          </p:nvPr>
        </p:nvSpPr>
        <p:spPr>
          <a:xfrm>
            <a:off x="719956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30"/>
          <p:cNvSpPr txBox="1"/>
          <p:nvPr>
            <p:ph idx="4" type="subTitle"/>
          </p:nvPr>
        </p:nvSpPr>
        <p:spPr>
          <a:xfrm>
            <a:off x="4629344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30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1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33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0"/>
          <p:cNvSpPr/>
          <p:nvPr/>
        </p:nvSpPr>
        <p:spPr>
          <a:xfrm>
            <a:off x="61546" y="0"/>
            <a:ext cx="9513277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727531" y="2193177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2" type="subTitle"/>
          </p:nvPr>
        </p:nvSpPr>
        <p:spPr>
          <a:xfrm>
            <a:off x="727531" y="3739399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3" type="subTitle"/>
          </p:nvPr>
        </p:nvSpPr>
        <p:spPr>
          <a:xfrm>
            <a:off x="3399150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idx="4" type="subTitle"/>
          </p:nvPr>
        </p:nvSpPr>
        <p:spPr>
          <a:xfrm>
            <a:off x="3399150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0"/>
          <p:cNvSpPr txBox="1"/>
          <p:nvPr>
            <p:ph idx="5" type="title"/>
          </p:nvPr>
        </p:nvSpPr>
        <p:spPr>
          <a:xfrm>
            <a:off x="745115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6" type="title"/>
          </p:nvPr>
        </p:nvSpPr>
        <p:spPr>
          <a:xfrm>
            <a:off x="3414634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7" type="title"/>
          </p:nvPr>
        </p:nvSpPr>
        <p:spPr>
          <a:xfrm>
            <a:off x="745115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8" type="title"/>
          </p:nvPr>
        </p:nvSpPr>
        <p:spPr>
          <a:xfrm>
            <a:off x="3414634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9" type="subTitle"/>
          </p:nvPr>
        </p:nvSpPr>
        <p:spPr>
          <a:xfrm>
            <a:off x="6066569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13" type="subTitle"/>
          </p:nvPr>
        </p:nvSpPr>
        <p:spPr>
          <a:xfrm>
            <a:off x="6066569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0"/>
          <p:cNvSpPr txBox="1"/>
          <p:nvPr>
            <p:ph idx="14" type="title"/>
          </p:nvPr>
        </p:nvSpPr>
        <p:spPr>
          <a:xfrm>
            <a:off x="6084153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15" type="title"/>
          </p:nvPr>
        </p:nvSpPr>
        <p:spPr>
          <a:xfrm>
            <a:off x="6084153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16" type="subTitle"/>
          </p:nvPr>
        </p:nvSpPr>
        <p:spPr>
          <a:xfrm>
            <a:off x="727531" y="1911775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17" type="subTitle"/>
          </p:nvPr>
        </p:nvSpPr>
        <p:spPr>
          <a:xfrm>
            <a:off x="727531" y="3458008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8" type="subTitle"/>
          </p:nvPr>
        </p:nvSpPr>
        <p:spPr>
          <a:xfrm>
            <a:off x="3399150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9" type="subTitle"/>
          </p:nvPr>
        </p:nvSpPr>
        <p:spPr>
          <a:xfrm>
            <a:off x="3399150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20" type="subTitle"/>
          </p:nvPr>
        </p:nvSpPr>
        <p:spPr>
          <a:xfrm>
            <a:off x="6066569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" name="Google Shape;28;p20"/>
          <p:cNvSpPr txBox="1"/>
          <p:nvPr>
            <p:ph idx="21" type="subTitle"/>
          </p:nvPr>
        </p:nvSpPr>
        <p:spPr>
          <a:xfrm>
            <a:off x="6066569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69274" y="1902775"/>
            <a:ext cx="49854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1"/>
          <p:cNvSpPr txBox="1"/>
          <p:nvPr>
            <p:ph idx="2" type="title"/>
          </p:nvPr>
        </p:nvSpPr>
        <p:spPr>
          <a:xfrm>
            <a:off x="869274" y="796775"/>
            <a:ext cx="35732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1"/>
          <p:cNvSpPr txBox="1"/>
          <p:nvPr>
            <p:ph idx="1" type="subTitle"/>
          </p:nvPr>
        </p:nvSpPr>
        <p:spPr>
          <a:xfrm>
            <a:off x="869275" y="3011025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2"/>
          <p:cNvSpPr txBox="1"/>
          <p:nvPr>
            <p:ph idx="1" type="subTitle"/>
          </p:nvPr>
        </p:nvSpPr>
        <p:spPr>
          <a:xfrm>
            <a:off x="641721" y="1582522"/>
            <a:ext cx="460614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2"/>
          <p:cNvSpPr txBox="1"/>
          <p:nvPr>
            <p:ph idx="2" type="subTitle"/>
          </p:nvPr>
        </p:nvSpPr>
        <p:spPr>
          <a:xfrm>
            <a:off x="641721" y="2702257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2"/>
          <p:cNvSpPr txBox="1"/>
          <p:nvPr>
            <p:ph idx="3" type="subTitle"/>
          </p:nvPr>
        </p:nvSpPr>
        <p:spPr>
          <a:xfrm>
            <a:off x="641721" y="3823192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22"/>
          <p:cNvSpPr txBox="1"/>
          <p:nvPr>
            <p:ph idx="4" type="subTitle"/>
          </p:nvPr>
        </p:nvSpPr>
        <p:spPr>
          <a:xfrm>
            <a:off x="641721" y="1241275"/>
            <a:ext cx="460614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22"/>
          <p:cNvSpPr txBox="1"/>
          <p:nvPr>
            <p:ph idx="5" type="subTitle"/>
          </p:nvPr>
        </p:nvSpPr>
        <p:spPr>
          <a:xfrm>
            <a:off x="641721" y="2350127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6" type="subTitle"/>
          </p:nvPr>
        </p:nvSpPr>
        <p:spPr>
          <a:xfrm>
            <a:off x="641721" y="3470626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" name="Google Shape;41;p22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2"/>
          <p:cNvSpPr txBox="1"/>
          <p:nvPr>
            <p:ph type="title"/>
          </p:nvPr>
        </p:nvSpPr>
        <p:spPr>
          <a:xfrm>
            <a:off x="1883694" y="782371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7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32"/>
          <p:cNvSpPr txBox="1"/>
          <p:nvPr>
            <p:ph idx="1" type="subTitle"/>
          </p:nvPr>
        </p:nvSpPr>
        <p:spPr>
          <a:xfrm>
            <a:off x="1883706" y="1890775"/>
            <a:ext cx="53766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sor 1ra Jerarquía">
  <p:cSld name="SECTION_HEADER_1">
    <p:bg>
      <p:bgPr>
        <a:solidFill>
          <a:srgbClr val="3B85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f789168b6d_0_88"/>
          <p:cNvSpPr txBox="1"/>
          <p:nvPr>
            <p:ph idx="1" type="subTitle"/>
          </p:nvPr>
        </p:nvSpPr>
        <p:spPr>
          <a:xfrm>
            <a:off x="610450" y="1723675"/>
            <a:ext cx="77499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g2f789168b6d_0_88"/>
          <p:cNvSpPr txBox="1"/>
          <p:nvPr>
            <p:ph type="title"/>
          </p:nvPr>
        </p:nvSpPr>
        <p:spPr>
          <a:xfrm>
            <a:off x="599700" y="2063900"/>
            <a:ext cx="77499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type="ctrTitle"/>
          </p:nvPr>
        </p:nvSpPr>
        <p:spPr>
          <a:xfrm>
            <a:off x="1023750" y="1320975"/>
            <a:ext cx="70968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9"/>
          <p:cNvSpPr txBox="1"/>
          <p:nvPr>
            <p:ph idx="1" type="subTitle"/>
          </p:nvPr>
        </p:nvSpPr>
        <p:spPr>
          <a:xfrm>
            <a:off x="1023750" y="358857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9"/>
          <p:cNvSpPr/>
          <p:nvPr/>
        </p:nvSpPr>
        <p:spPr>
          <a:xfrm>
            <a:off x="7924800" y="0"/>
            <a:ext cx="1219200" cy="8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24800" y="231775"/>
            <a:ext cx="1038313" cy="3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7"/>
          <p:cNvSpPr txBox="1"/>
          <p:nvPr>
            <p:ph type="title"/>
          </p:nvPr>
        </p:nvSpPr>
        <p:spPr>
          <a:xfrm>
            <a:off x="2452325" y="3344975"/>
            <a:ext cx="4239300" cy="12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23"/>
          <p:cNvSpPr txBox="1"/>
          <p:nvPr>
            <p:ph idx="1" type="subTitle"/>
          </p:nvPr>
        </p:nvSpPr>
        <p:spPr>
          <a:xfrm>
            <a:off x="684525" y="2011625"/>
            <a:ext cx="7746300" cy="16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75762" y="231289"/>
            <a:ext cx="387351" cy="3873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85">
          <p15:clr>
            <a:srgbClr val="F26B43"/>
          </p15:clr>
        </p15:guide>
        <p15:guide id="3" pos="5375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3240">
          <p15:clr>
            <a:srgbClr val="F26B43"/>
          </p15:clr>
        </p15:guide>
        <p15:guide id="6" orient="horz" pos="3003">
          <p15:clr>
            <a:srgbClr val="F26B43"/>
          </p15:clr>
        </p15:guide>
        <p15:guide id="7" orient="horz" pos="237">
          <p15:clr>
            <a:srgbClr val="F26B43"/>
          </p15:clr>
        </p15:guide>
        <p15:guide id="8" orient="horz" pos="486">
          <p15:clr>
            <a:srgbClr val="F26B43"/>
          </p15:clr>
        </p15:guide>
        <p15:guide id="9">
          <p15:clr>
            <a:srgbClr val="F26B43"/>
          </p15:clr>
        </p15:guide>
        <p15:guide id="10" pos="5760">
          <p15:clr>
            <a:srgbClr val="F26B43"/>
          </p15:clr>
        </p15:guide>
        <p15:guide id="11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HB5ksj6Op8c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675" y="1879600"/>
            <a:ext cx="4692650" cy="94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1d9d118c0_0_15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Explicación de las operaciones: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60" name="Google Shape;160;g301d9d118c0_0_15"/>
          <p:cNvSpPr txBox="1"/>
          <p:nvPr/>
        </p:nvSpPr>
        <p:spPr>
          <a:xfrm>
            <a:off x="1203325" y="832650"/>
            <a:ext cx="6574200" cy="2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add()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Añade un elemento al final de la cola (equivalente a </a:t>
            </a:r>
            <a:r>
              <a:rPr b="0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enqueue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poll()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Elimina el primer elemento de la cola (equivalente a </a:t>
            </a:r>
            <a:r>
              <a:rPr b="0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dequeue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isEmpty()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Verifica si la cola está vacía.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peek()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Devuelve el primer elemento de la cola sin eliminarlo.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offer()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devuelve un valor booleano indicando el éxito o fallo al intentar agregar un elemento.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f9a7db458_0_19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CONCLUSIÓN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66" name="Google Shape;166;g2ff9a7db458_0_19"/>
          <p:cNvSpPr txBox="1"/>
          <p:nvPr/>
        </p:nvSpPr>
        <p:spPr>
          <a:xfrm>
            <a:off x="415850" y="1711625"/>
            <a:ext cx="7906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-CO" sz="1500" u="none" cap="none" strike="noStrike">
                <a:solidFill>
                  <a:srgbClr val="242424"/>
                </a:solidFill>
                <a:latin typeface="Georgia"/>
                <a:ea typeface="Georgia"/>
                <a:cs typeface="Georgia"/>
                <a:sym typeface="Georgia"/>
              </a:rPr>
              <a:t>Las pilas y las colas son estructuras de datos esenciales en programación, utilizadas en una amplia variedad de aplicaciones. En Java, las implementamos utilizando las clases `Stack` y la interfaz `Queue`.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type="title"/>
          </p:nvPr>
        </p:nvSpPr>
        <p:spPr>
          <a:xfrm>
            <a:off x="1883694" y="2143085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GRACIAS</a:t>
            </a:r>
            <a:r>
              <a:rPr lang="es-CO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2" name="Google Shape;172;p16"/>
          <p:cNvSpPr txBox="1"/>
          <p:nvPr/>
        </p:nvSpPr>
        <p:spPr>
          <a:xfrm>
            <a:off x="1883694" y="4015829"/>
            <a:ext cx="5376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3" name="Google Shape;17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1550" y="2531050"/>
            <a:ext cx="2612450" cy="26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/>
          <p:nvPr>
            <p:ph type="title"/>
          </p:nvPr>
        </p:nvSpPr>
        <p:spPr>
          <a:xfrm>
            <a:off x="611200" y="2469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4" name="Google Shape;104;p3"/>
          <p:cNvSpPr txBox="1"/>
          <p:nvPr>
            <p:ph idx="5" type="title"/>
          </p:nvPr>
        </p:nvSpPr>
        <p:spPr>
          <a:xfrm>
            <a:off x="727531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01</a:t>
            </a:r>
            <a:endParaRPr/>
          </a:p>
        </p:txBody>
      </p:sp>
      <p:sp>
        <p:nvSpPr>
          <p:cNvPr id="105" name="Google Shape;105;p3"/>
          <p:cNvSpPr txBox="1"/>
          <p:nvPr>
            <p:ph idx="7" type="title"/>
          </p:nvPr>
        </p:nvSpPr>
        <p:spPr>
          <a:xfrm>
            <a:off x="727531" y="2992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06" name="Google Shape;106;p3"/>
          <p:cNvSpPr txBox="1"/>
          <p:nvPr>
            <p:ph idx="8" type="title"/>
          </p:nvPr>
        </p:nvSpPr>
        <p:spPr>
          <a:xfrm>
            <a:off x="3397050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07" name="Google Shape;107;p3"/>
          <p:cNvSpPr txBox="1"/>
          <p:nvPr>
            <p:ph idx="15" type="title"/>
          </p:nvPr>
        </p:nvSpPr>
        <p:spPr>
          <a:xfrm>
            <a:off x="6066569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03</a:t>
            </a:r>
            <a:endParaRPr/>
          </a:p>
        </p:txBody>
      </p:sp>
      <p:sp>
        <p:nvSpPr>
          <p:cNvPr id="108" name="Google Shape;108;p3"/>
          <p:cNvSpPr txBox="1"/>
          <p:nvPr>
            <p:ph idx="16" type="subTitle"/>
          </p:nvPr>
        </p:nvSpPr>
        <p:spPr>
          <a:xfrm>
            <a:off x="1178925" y="1355175"/>
            <a:ext cx="18993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Qué son las pilas y las colas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109" name="Google Shape;109;p3"/>
          <p:cNvSpPr txBox="1"/>
          <p:nvPr>
            <p:ph idx="17" type="subTitle"/>
          </p:nvPr>
        </p:nvSpPr>
        <p:spPr>
          <a:xfrm>
            <a:off x="1215625" y="2992550"/>
            <a:ext cx="23541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Ejercicios prácticos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0" name="Google Shape;110;p3"/>
          <p:cNvSpPr txBox="1"/>
          <p:nvPr>
            <p:ph idx="19" type="subTitle"/>
          </p:nvPr>
        </p:nvSpPr>
        <p:spPr>
          <a:xfrm>
            <a:off x="3397050" y="1733475"/>
            <a:ext cx="25134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Diferencias entre Pilas y Colas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sp>
        <p:nvSpPr>
          <p:cNvPr id="111" name="Google Shape;111;p3"/>
          <p:cNvSpPr txBox="1"/>
          <p:nvPr>
            <p:ph idx="21" type="subTitle"/>
          </p:nvPr>
        </p:nvSpPr>
        <p:spPr>
          <a:xfrm>
            <a:off x="6229275" y="1457300"/>
            <a:ext cx="32427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Implementación práctica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225" y="85726"/>
            <a:ext cx="1300925" cy="13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3"/>
          <p:cNvSpPr txBox="1"/>
          <p:nvPr>
            <p:ph idx="7" type="title"/>
          </p:nvPr>
        </p:nvSpPr>
        <p:spPr>
          <a:xfrm>
            <a:off x="3849906" y="3027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05</a:t>
            </a:r>
            <a:endParaRPr/>
          </a:p>
        </p:txBody>
      </p:sp>
      <p:sp>
        <p:nvSpPr>
          <p:cNvPr id="114" name="Google Shape;114;p3"/>
          <p:cNvSpPr txBox="1"/>
          <p:nvPr>
            <p:ph idx="17" type="subTitle"/>
          </p:nvPr>
        </p:nvSpPr>
        <p:spPr>
          <a:xfrm>
            <a:off x="4434575" y="3086250"/>
            <a:ext cx="23541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b="1" lang="es-CO"/>
              <a:t>Conclusión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311626" y="3760450"/>
            <a:ext cx="6016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rPr lang="es-CO" sz="1700"/>
              <a:t>Pilas y Colas en Java - Estructura de Datos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1700"/>
          </a:p>
        </p:txBody>
      </p:sp>
      <p:sp>
        <p:nvSpPr>
          <p:cNvPr id="120" name="Google Shape;120;p4"/>
          <p:cNvSpPr txBox="1"/>
          <p:nvPr>
            <p:ph idx="2" type="title"/>
          </p:nvPr>
        </p:nvSpPr>
        <p:spPr>
          <a:xfrm>
            <a:off x="1045374" y="2681100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01</a:t>
            </a:r>
            <a:endParaRPr/>
          </a:p>
        </p:txBody>
      </p:sp>
      <p:pic>
        <p:nvPicPr>
          <p:cNvPr id="121" name="Google Shape;121;p4" title="Bobawooyo Dog Confused 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1727" y="2571748"/>
            <a:ext cx="2212800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429476786_0_37"/>
          <p:cNvSpPr txBox="1"/>
          <p:nvPr>
            <p:ph type="title"/>
          </p:nvPr>
        </p:nvSpPr>
        <p:spPr>
          <a:xfrm>
            <a:off x="611200" y="-6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Pilas y Colas en Java - Estructura de Datos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27" name="Google Shape;127;g22429476786_0_37"/>
          <p:cNvSpPr txBox="1"/>
          <p:nvPr>
            <p:ph idx="1" type="subTitle"/>
          </p:nvPr>
        </p:nvSpPr>
        <p:spPr>
          <a:xfrm>
            <a:off x="442450" y="1095450"/>
            <a:ext cx="8048400" cy="3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b="1" lang="es-CO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¿Qué son pilas y colas?</a:t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 </a:t>
            </a: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pilas (stacks)</a:t>
            </a: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b="1"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colas (queues)</a:t>
            </a:r>
            <a:r>
              <a:rPr lang="es-CO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que son estructuras de datos lineales: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CO" sz="1100">
                <a:solidFill>
                  <a:schemeClr val="dk1"/>
                </a:solidFill>
              </a:rPr>
              <a:t>Pilas (Stacks)</a:t>
            </a:r>
            <a:r>
              <a:rPr lang="es-CO" sz="1100">
                <a:solidFill>
                  <a:schemeClr val="dk1"/>
                </a:solidFill>
              </a:rPr>
              <a:t>: Siguen la política </a:t>
            </a:r>
            <a:r>
              <a:rPr b="1" lang="es-CO" sz="1100">
                <a:solidFill>
                  <a:schemeClr val="dk1"/>
                </a:solidFill>
              </a:rPr>
              <a:t>LIFO (Last In, First Out)</a:t>
            </a:r>
            <a:r>
              <a:rPr lang="es-CO" sz="1100">
                <a:solidFill>
                  <a:schemeClr val="dk1"/>
                </a:solidFill>
              </a:rPr>
              <a:t>. Esto significa que el último elemento añadido es el primero en ser retirado.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CO" sz="1100">
                <a:solidFill>
                  <a:schemeClr val="dk1"/>
                </a:solidFill>
              </a:rPr>
              <a:t>Colas (Queues)</a:t>
            </a:r>
            <a:r>
              <a:rPr lang="es-CO" sz="1100">
                <a:solidFill>
                  <a:schemeClr val="dk1"/>
                </a:solidFill>
              </a:rPr>
              <a:t>: Siguen la política </a:t>
            </a:r>
            <a:r>
              <a:rPr b="1" lang="es-CO" sz="1100">
                <a:solidFill>
                  <a:schemeClr val="dk1"/>
                </a:solidFill>
              </a:rPr>
              <a:t>FIFO (First In, First Out)</a:t>
            </a:r>
            <a:r>
              <a:rPr lang="es-CO" sz="1100">
                <a:solidFill>
                  <a:schemeClr val="dk1"/>
                </a:solidFill>
              </a:rPr>
              <a:t>. El primer elemento añadido es el primero en ser retirado.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s-CO" sz="1100">
                <a:solidFill>
                  <a:schemeClr val="dk1"/>
                </a:solidFill>
              </a:rPr>
              <a:t>Usos típicos:</a:t>
            </a:r>
            <a:endParaRPr sz="1100"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b="1" lang="es-CO" sz="1100">
                <a:solidFill>
                  <a:schemeClr val="dk1"/>
                </a:solidFill>
              </a:rPr>
              <a:t>Pilas</a:t>
            </a:r>
            <a:r>
              <a:rPr lang="es-CO" sz="1100">
                <a:solidFill>
                  <a:schemeClr val="dk1"/>
                </a:solidFill>
              </a:rPr>
              <a:t>: Manejo de funciones (llamadas recursivas), historia de navegación en navegadores, deshacer/rehacer en editores de texto.</a:t>
            </a:r>
            <a:endParaRPr sz="1100"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b="1" lang="es-CO" sz="1100">
                <a:solidFill>
                  <a:schemeClr val="dk1"/>
                </a:solidFill>
              </a:rPr>
              <a:t>Colas</a:t>
            </a:r>
            <a:r>
              <a:rPr lang="es-CO" sz="1100">
                <a:solidFill>
                  <a:schemeClr val="dk1"/>
                </a:solidFill>
              </a:rPr>
              <a:t>: Manejo de trabajos en una impresora, manejo de procesos en sistemas operativos, atención al cliente.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d037a52ff_0_10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>
                <a:solidFill>
                  <a:schemeClr val="dk1"/>
                </a:solidFill>
              </a:rPr>
              <a:t>Diferencias entre pilas y colas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3" name="Google Shape;133;g2fd037a52ff_0_10"/>
          <p:cNvSpPr txBox="1"/>
          <p:nvPr>
            <p:ph idx="1" type="subTitle"/>
          </p:nvPr>
        </p:nvSpPr>
        <p:spPr>
          <a:xfrm>
            <a:off x="653000" y="1030950"/>
            <a:ext cx="7205400" cy="41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Las diferencias entre estas dos estructuras: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Pilas</a:t>
            </a:r>
            <a:r>
              <a:rPr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Inserción y eliminación solo en la parte superior.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Colas</a:t>
            </a:r>
            <a:r>
              <a:rPr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Inserción en la parte trasera y eliminación en la parte delantera.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Operaciones</a:t>
            </a:r>
            <a:r>
              <a:rPr lang="es-C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s-CO" sz="1500">
                <a:solidFill>
                  <a:schemeClr val="dk1"/>
                </a:solidFill>
              </a:rPr>
              <a:t>Pila: </a:t>
            </a:r>
            <a:r>
              <a:rPr lang="es-C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push</a:t>
            </a:r>
            <a:r>
              <a:rPr lang="es-CO" sz="1500">
                <a:solidFill>
                  <a:schemeClr val="dk1"/>
                </a:solidFill>
              </a:rPr>
              <a:t>, </a:t>
            </a:r>
            <a:r>
              <a:rPr lang="es-C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es-CO" sz="1500">
                <a:solidFill>
                  <a:schemeClr val="dk1"/>
                </a:solidFill>
              </a:rPr>
              <a:t>, </a:t>
            </a:r>
            <a:r>
              <a:rPr lang="es-C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peek</a:t>
            </a:r>
            <a:r>
              <a:rPr lang="es-CO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s-CO" sz="1500">
                <a:solidFill>
                  <a:schemeClr val="dk1"/>
                </a:solidFill>
              </a:rPr>
              <a:t>Cola: </a:t>
            </a:r>
            <a:r>
              <a:rPr lang="es-C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enqueue</a:t>
            </a:r>
            <a:r>
              <a:rPr lang="es-CO" sz="1500">
                <a:solidFill>
                  <a:schemeClr val="dk1"/>
                </a:solidFill>
              </a:rPr>
              <a:t> (añadir) y </a:t>
            </a:r>
            <a:r>
              <a:rPr lang="es-CO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dequeue</a:t>
            </a:r>
            <a:r>
              <a:rPr lang="es-CO" sz="1500">
                <a:solidFill>
                  <a:schemeClr val="dk1"/>
                </a:solidFill>
              </a:rPr>
              <a:t> (retirar).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lang="es-CO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VIDEO PILA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c26bd5d8b_0_8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¿Cómo crear una pila?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import java.util.Stack; // Importamos la clase Stack de la librería de utilidades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public class Pilas {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public static void main(String[] args) {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Creamos una pila de enteros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Stack&lt;Integer&gt; pila = new Stack&lt;&gt;();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Verificamos si la pila está vacía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System.out.println("Lista vacía: " + pila); // Imprime la pila vacía, debe mostrar []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System.out.println("¿Está vacía? " + pila.isEmpty()); // Verifica si la pila está vacía, salida: true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Agregamos elementos a la pila (operación push)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pila.push(1); // Agrega 1 a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pila.push(2); // Agrega 2 a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pila.push(3); // Agrega 3 a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pila.push(4); // Agrega 4 a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pila.push(5); // Agrega 5 a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Recorremos la pila e imprimimos sus elementos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for (Integer pilita : pila) {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    System.out.println(pilita); // Imprime los elementos de la pila, de abajo hacia arriba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}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Mostramos la pila completa y verificamos si está vacía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System.out.println("Pila: " + pila); // Imprime la pila actual [1, 2, 3, 4, 5]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System.out.println("¿Pila vacía? " + pila.isEmpty()); // Verifica si la pila está vacía, salida: false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Eliminamos el último elemento agregado a la pila (operación pop)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pila.pop(); // Retira el 5 de la pila, ahora la cima será el 4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Buscamos si el número 3 está en la pila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System.out.println("¿Está el 3? " + pila.search(3)); // Retorna la posición de 3 en la pila (contando desde la cima)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// Mostramos el elemento que está en la cima de la pila (operación peek)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    System.out.println("Último agregado: " + pila.peek()); // Imprime 4, que es el último elemento después del pop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    }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s-CO" sz="1100">
                <a:solidFill>
                  <a:schemeClr val="dk1"/>
                </a:solidFill>
              </a:rPr>
              <a:t>}</a:t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b="0"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ff9a7db458_0_7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Explicación de las operaciones: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48" name="Google Shape;148;g2ff9a7db458_0_7"/>
          <p:cNvSpPr txBox="1"/>
          <p:nvPr/>
        </p:nvSpPr>
        <p:spPr>
          <a:xfrm>
            <a:off x="1203325" y="832650"/>
            <a:ext cx="6574200" cy="18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push()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Añade un elemento a la pila.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pop()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Elimina el elemento de la cima de la pila.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isEmpty()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Verifica si la pila está vacía.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peek()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Devuelve el elemento en la cima sin eliminarlo.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i="0" lang="es-CO" sz="1100" u="none" cap="none" strike="noStrik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search(x)</a:t>
            </a: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Busca un elemento en la pila y devuelve su posición (si existe).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ff9a7db458_0_13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s-CO">
                <a:solidFill>
                  <a:schemeClr val="dk1"/>
                </a:solidFill>
              </a:rPr>
              <a:t>Ejemplo para Cola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54" name="Google Shape;154;g2ff9a7db458_0_13"/>
          <p:cNvSpPr txBox="1"/>
          <p:nvPr/>
        </p:nvSpPr>
        <p:spPr>
          <a:xfrm>
            <a:off x="880475" y="1408775"/>
            <a:ext cx="6413100" cy="95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import java.util.LinkedList;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import java.util.Queue; // Importamos la clase Queue de la librería de utilidades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 class Colas {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public static void main(String[] args) {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Creamos una cola de enteros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Queue&lt;Integer&gt; cola = new LinkedList&lt;&gt;();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Verificamos si la cola está vacía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System.out.println("Lista vacía: " + cola); // Imprime la cola vacía, debe mostrar []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System.out.println("¿Está vacía? " + cola.isEmpty()); // Verifica si la cola está vacía, salida: true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Agregamos elementos a la cola (operación enqueue)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cola.add(1); // Añade 1 al final de la cola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cola.add(2); // Añade 2 al final de la cola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cola.add(3); // Añade 3 al final de la cola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cola.add(4); // Añade 4 al final de la cola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cola.add(5); // Añade 5 al final de la cola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Recorremos la cola e imprimimos sus elementos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for (Integer elemento : cola) {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System.out.println(elemento); // Imprime los elementos de la cola en el orden de llegada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Mostramos la cola completa y verificamos si está vacía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System.out.println("Cola: " + cola); // Imprime la cola actual [1, 2, 3, 4, 5]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System.out.println("¿Cola vacía? " + cola.isEmpty()); // Verifica si la cola está vacía, salida: false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Retiramos el primer elemento agregado a la cola (operación dequeue)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cola.poll(); // Retira el 1 de la cola, ahora el primer elemento es el 2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// Verificamos cuál es el primer elemento en la cola (sin eliminarlo)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System.out.println("Primer elemento: " + cola.peek()); // Imprime 2, que es el nuevo primer elemento después del poll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}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CO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ffects of School Bullying on Teenagers Thesis Defense by Slidesgo">
  <a:themeElements>
    <a:clrScheme name="Nodo">
      <a:dk1>
        <a:srgbClr val="000000"/>
      </a:dk1>
      <a:lt1>
        <a:srgbClr val="FFFFFF"/>
      </a:lt1>
      <a:dk2>
        <a:srgbClr val="000023"/>
      </a:dk2>
      <a:lt2>
        <a:srgbClr val="000066"/>
      </a:lt2>
      <a:accent1>
        <a:srgbClr val="006FFF"/>
      </a:accent1>
      <a:accent2>
        <a:srgbClr val="00D9AC"/>
      </a:accent2>
      <a:accent3>
        <a:srgbClr val="F8D300"/>
      </a:accent3>
      <a:accent4>
        <a:srgbClr val="FF8F1B"/>
      </a:accent4>
      <a:accent5>
        <a:srgbClr val="7979FF"/>
      </a:accent5>
      <a:accent6>
        <a:srgbClr val="CFD0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0x0101002D3715C159A3E1429C79038F1E10A35A</vt:lpwstr>
  </property>
</Properties>
</file>